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9" r:id="rId9"/>
    <p:sldId id="270" r:id="rId10"/>
    <p:sldId id="271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FF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sz="1500" dirty="0"/>
              <a:t>POECENTAJE GLOBAL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PARAMETRO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MUY BUENA</c:v>
                </c:pt>
                <c:pt idx="1">
                  <c:v>BUENA</c:v>
                </c:pt>
                <c:pt idx="2">
                  <c:v>REGULAR</c:v>
                </c:pt>
                <c:pt idx="3">
                  <c:v>MALA</c:v>
                </c:pt>
                <c:pt idx="4">
                  <c:v>MUY MALA</c:v>
                </c:pt>
                <c:pt idx="5">
                  <c:v>NO SABE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7-47B5-BC9D-EF138702D1C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MUY BUENA</c:v>
                </c:pt>
                <c:pt idx="1">
                  <c:v>BUENA</c:v>
                </c:pt>
                <c:pt idx="2">
                  <c:v>REGULAR</c:v>
                </c:pt>
                <c:pt idx="3">
                  <c:v>MALA</c:v>
                </c:pt>
                <c:pt idx="4">
                  <c:v>MUY MALA</c:v>
                </c:pt>
                <c:pt idx="5">
                  <c:v>NO SABE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225</c:v>
                </c:pt>
                <c:pt idx="1">
                  <c:v>122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27-47B5-BC9D-EF138702D1C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555204416"/>
        <c:axId val="555212648"/>
      </c:barChart>
      <c:catAx>
        <c:axId val="5552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12648"/>
        <c:crosses val="autoZero"/>
        <c:auto val="1"/>
        <c:lblAlgn val="ctr"/>
        <c:lblOffset val="100"/>
        <c:noMultiLvlLbl val="0"/>
      </c:catAx>
      <c:valAx>
        <c:axId val="555212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044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PORCENTAJE GLOBAL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Hoja1!$K$29:$K$33</c:f>
              <c:strCache>
                <c:ptCount val="5"/>
                <c:pt idx="0">
                  <c:v>DEFINITIVAMENTE SI</c:v>
                </c:pt>
                <c:pt idx="1">
                  <c:v>PROBABLEMENTE SI</c:v>
                </c:pt>
                <c:pt idx="2">
                  <c:v>PROBABLEMENTE NO</c:v>
                </c:pt>
                <c:pt idx="3">
                  <c:v>DEFINITIVAMENTE NO</c:v>
                </c:pt>
                <c:pt idx="4">
                  <c:v>NO SABE</c:v>
                </c:pt>
              </c:strCache>
            </c:strRef>
          </c:cat>
          <c:val>
            <c:numRef>
              <c:f>Hoja1!#REF!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A-4C80-AAC4-BC9896A05F5B}"/>
            </c:ext>
          </c:extLst>
        </c:ser>
        <c:ser>
          <c:idx val="1"/>
          <c:order val="1"/>
          <c:tx>
            <c:strRef>
              <c:f>Hoja1!$L$28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47C42543-B3A4-451C-9BF7-B51C8CD7D7C7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14A-4C80-AAC4-BC9896A05F5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132F3F2-FF33-446D-8623-77693ED620CC}" type="VALUE">
                      <a:rPr lang="en-US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14A-4C80-AAC4-BC9896A05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Hoja1!$K$29:$K$33</c:f>
              <c:strCache>
                <c:ptCount val="5"/>
                <c:pt idx="0">
                  <c:v>DEFINITIVAMENTE SI</c:v>
                </c:pt>
                <c:pt idx="1">
                  <c:v>PROBABLEMENTE SI</c:v>
                </c:pt>
                <c:pt idx="2">
                  <c:v>PROBABLEMENTE NO</c:v>
                </c:pt>
                <c:pt idx="3">
                  <c:v>DEFINITIVAMENTE NO</c:v>
                </c:pt>
                <c:pt idx="4">
                  <c:v>NO SABE</c:v>
                </c:pt>
              </c:strCache>
            </c:strRef>
          </c:cat>
          <c:val>
            <c:numRef>
              <c:f>Hoja1!$L$29:$L$33</c:f>
              <c:numCache>
                <c:formatCode>General</c:formatCode>
                <c:ptCount val="5"/>
                <c:pt idx="0">
                  <c:v>283</c:v>
                </c:pt>
                <c:pt idx="1">
                  <c:v>67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4A-4C80-AAC4-BC9896A05F5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5211472"/>
        <c:axId val="555214216"/>
      </c:barChart>
      <c:catAx>
        <c:axId val="55521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14216"/>
        <c:crosses val="autoZero"/>
        <c:auto val="1"/>
        <c:lblAlgn val="ctr"/>
        <c:lblOffset val="100"/>
        <c:noMultiLvlLbl val="0"/>
      </c:catAx>
      <c:valAx>
        <c:axId val="555214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1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PORCENTAJE GLOBAL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Hoja1!$B$30</c:f>
              <c:strCache>
                <c:ptCount val="1"/>
                <c:pt idx="0">
                  <c:v>PARAMETRO</c:v>
                </c:pt>
              </c:strCache>
            </c:strRef>
          </c:tx>
          <c:spPr>
            <a:noFill/>
            <a:ln w="9525" cap="flat" cmpd="sng" algn="ctr">
              <a:solidFill>
                <a:schemeClr val="accent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Hoja1!$A$31:$A$36</c:f>
              <c:strCache>
                <c:ptCount val="6"/>
                <c:pt idx="0">
                  <c:v>MUY BUENA</c:v>
                </c:pt>
                <c:pt idx="1">
                  <c:v>BUENA</c:v>
                </c:pt>
                <c:pt idx="2">
                  <c:v>REGULAR</c:v>
                </c:pt>
                <c:pt idx="3">
                  <c:v>MALA</c:v>
                </c:pt>
                <c:pt idx="4">
                  <c:v>MUY MALA</c:v>
                </c:pt>
                <c:pt idx="5">
                  <c:v>NO SABE</c:v>
                </c:pt>
              </c:strCache>
            </c:strRef>
          </c:cat>
          <c:val>
            <c:numRef>
              <c:f>Hoja1!$B$31:$B$36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D6-4BE1-88EE-3ECF15A5BD90}"/>
            </c:ext>
          </c:extLst>
        </c:ser>
        <c:ser>
          <c:idx val="1"/>
          <c:order val="1"/>
          <c:tx>
            <c:strRef>
              <c:f>Hoja1!$C$30</c:f>
              <c:strCache>
                <c:ptCount val="1"/>
                <c:pt idx="0">
                  <c:v>CANTIDAD</c:v>
                </c:pt>
              </c:strCache>
            </c:strRef>
          </c:tx>
          <c:spPr>
            <a:noFill/>
            <a:ln w="9525" cap="flat" cmpd="sng" algn="ctr">
              <a:solidFill>
                <a:schemeClr val="accent2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Hoja1!$A$31:$A$36</c:f>
              <c:strCache>
                <c:ptCount val="6"/>
                <c:pt idx="0">
                  <c:v>MUY BUENA</c:v>
                </c:pt>
                <c:pt idx="1">
                  <c:v>BUENA</c:v>
                </c:pt>
                <c:pt idx="2">
                  <c:v>REGULAR</c:v>
                </c:pt>
                <c:pt idx="3">
                  <c:v>MALA</c:v>
                </c:pt>
                <c:pt idx="4">
                  <c:v>MUY MALA</c:v>
                </c:pt>
                <c:pt idx="5">
                  <c:v>NO SABE</c:v>
                </c:pt>
              </c:strCache>
            </c:strRef>
          </c:cat>
          <c:val>
            <c:numRef>
              <c:f>Hoja1!$C$31:$C$36</c:f>
              <c:numCache>
                <c:formatCode>General</c:formatCode>
                <c:ptCount val="6"/>
                <c:pt idx="0">
                  <c:v>229</c:v>
                </c:pt>
                <c:pt idx="1">
                  <c:v>191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D6-4BE1-88EE-3ECF15A5BD9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15"/>
        <c:overlap val="-40"/>
        <c:axId val="559658552"/>
        <c:axId val="559668744"/>
      </c:barChart>
      <c:catAx>
        <c:axId val="5596585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9668744"/>
        <c:crosses val="autoZero"/>
        <c:auto val="1"/>
        <c:lblAlgn val="ctr"/>
        <c:lblOffset val="100"/>
        <c:noMultiLvlLbl val="0"/>
      </c:catAx>
      <c:valAx>
        <c:axId val="5596687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9658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dirty="0"/>
              <a:t>PORCENTAJ</a:t>
            </a:r>
            <a:r>
              <a:rPr lang="es-ES" baseline="0" dirty="0"/>
              <a:t>E GLOBAL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2808653099035666"/>
          <c:y val="0.17923040653301431"/>
          <c:w val="0.83710593139626188"/>
          <c:h val="0.65436281002568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Hoja1!$C$44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Hoja1!$A$45:$B$49</c:f>
              <c:multiLvlStrCache>
                <c:ptCount val="5"/>
                <c:lvl>
                  <c:pt idx="0">
                    <c:v>9 A 10</c:v>
                  </c:pt>
                  <c:pt idx="1">
                    <c:v>7 A 8</c:v>
                  </c:pt>
                  <c:pt idx="2">
                    <c:v>5 A 6</c:v>
                  </c:pt>
                  <c:pt idx="3">
                    <c:v>3 A 4</c:v>
                  </c:pt>
                  <c:pt idx="4">
                    <c:v>1 A 2</c:v>
                  </c:pt>
                </c:lvl>
                <c:lvl>
                  <c:pt idx="0">
                    <c:v>DEFINITIVAMENTE SI</c:v>
                  </c:pt>
                  <c:pt idx="1">
                    <c:v>PROBABLEMENTE SI</c:v>
                  </c:pt>
                  <c:pt idx="2">
                    <c:v>PROBABLEMENTE NO</c:v>
                  </c:pt>
                  <c:pt idx="3">
                    <c:v>DEFINITIVAMENTE NO</c:v>
                  </c:pt>
                  <c:pt idx="4">
                    <c:v>NO SABE</c:v>
                  </c:pt>
                </c:lvl>
              </c:multiLvlStrCache>
            </c:multiLvlStrRef>
          </c:cat>
          <c:val>
            <c:numRef>
              <c:f>Hoja1!$C$45:$C$49</c:f>
              <c:numCache>
                <c:formatCode>General</c:formatCode>
                <c:ptCount val="5"/>
                <c:pt idx="0">
                  <c:v>314</c:v>
                </c:pt>
                <c:pt idx="1">
                  <c:v>77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F-45DE-8223-25A0EF49EA1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5216960"/>
        <c:axId val="555220096"/>
      </c:barChart>
      <c:catAx>
        <c:axId val="55521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20096"/>
        <c:crosses val="autoZero"/>
        <c:auto val="1"/>
        <c:lblAlgn val="ctr"/>
        <c:lblOffset val="100"/>
        <c:noMultiLvlLbl val="0"/>
      </c:catAx>
      <c:valAx>
        <c:axId val="555220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1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ES" dirty="0"/>
              <a:t>PORCENTAJE</a:t>
            </a:r>
            <a:r>
              <a:rPr lang="es-ES" baseline="0" dirty="0"/>
              <a:t> GLOBAL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Hoja1!$C$66</c:f>
              <c:strCache>
                <c:ptCount val="1"/>
                <c:pt idx="0">
                  <c:v>PARAMETRO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Hoja1!$B$67:$B$72</c:f>
              <c:strCache>
                <c:ptCount val="6"/>
                <c:pt idx="0">
                  <c:v>MUY BUENA</c:v>
                </c:pt>
                <c:pt idx="1">
                  <c:v>BUENA</c:v>
                </c:pt>
                <c:pt idx="2">
                  <c:v>REGULAR</c:v>
                </c:pt>
                <c:pt idx="3">
                  <c:v>MALA</c:v>
                </c:pt>
                <c:pt idx="4">
                  <c:v>MUY MALA</c:v>
                </c:pt>
                <c:pt idx="5">
                  <c:v>NO SABE</c:v>
                </c:pt>
              </c:strCache>
            </c:strRef>
          </c:cat>
          <c:val>
            <c:numRef>
              <c:f>Hoja1!$C$67:$C$72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84-4466-A077-24A842D07DA9}"/>
            </c:ext>
          </c:extLst>
        </c:ser>
        <c:ser>
          <c:idx val="1"/>
          <c:order val="1"/>
          <c:tx>
            <c:strRef>
              <c:f>Hoja1!$D$66</c:f>
              <c:strCache>
                <c:ptCount val="1"/>
                <c:pt idx="0">
                  <c:v>CANTIDAD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Hoja1!$B$67:$B$72</c:f>
              <c:strCache>
                <c:ptCount val="6"/>
                <c:pt idx="0">
                  <c:v>MUY BUENA</c:v>
                </c:pt>
                <c:pt idx="1">
                  <c:v>BUENA</c:v>
                </c:pt>
                <c:pt idx="2">
                  <c:v>REGULAR</c:v>
                </c:pt>
                <c:pt idx="3">
                  <c:v>MALA</c:v>
                </c:pt>
                <c:pt idx="4">
                  <c:v>MUY MALA</c:v>
                </c:pt>
                <c:pt idx="5">
                  <c:v>NO SABE</c:v>
                </c:pt>
              </c:strCache>
            </c:strRef>
          </c:cat>
          <c:val>
            <c:numRef>
              <c:f>Hoja1!$D$67:$D$72</c:f>
              <c:numCache>
                <c:formatCode>General</c:formatCode>
                <c:ptCount val="6"/>
                <c:pt idx="0">
                  <c:v>980</c:v>
                </c:pt>
                <c:pt idx="1">
                  <c:v>408</c:v>
                </c:pt>
                <c:pt idx="2">
                  <c:v>11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84-4466-A077-24A842D07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555220880"/>
        <c:axId val="555215784"/>
      </c:barChart>
      <c:catAx>
        <c:axId val="55522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15784"/>
        <c:crosses val="autoZero"/>
        <c:auto val="1"/>
        <c:lblAlgn val="ctr"/>
        <c:lblOffset val="100"/>
        <c:noMultiLvlLbl val="0"/>
      </c:catAx>
      <c:valAx>
        <c:axId val="555215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2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46981627296588"/>
          <c:y val="6.0185185185185182E-2"/>
          <c:w val="0.87753018372703417"/>
          <c:h val="0.759158646835812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Hoja1!$C$98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Hoja1!$A$99:$B$103</c:f>
              <c:multiLvlStrCache>
                <c:ptCount val="5"/>
                <c:lvl>
                  <c:pt idx="0">
                    <c:v>9 A 10</c:v>
                  </c:pt>
                  <c:pt idx="1">
                    <c:v>7 A 8</c:v>
                  </c:pt>
                  <c:pt idx="2">
                    <c:v>5 A 6</c:v>
                  </c:pt>
                  <c:pt idx="3">
                    <c:v>3 A 4</c:v>
                  </c:pt>
                  <c:pt idx="4">
                    <c:v>1 A 2</c:v>
                  </c:pt>
                </c:lvl>
                <c:lvl>
                  <c:pt idx="0">
                    <c:v>DEFINITIVAMENTE SI</c:v>
                  </c:pt>
                  <c:pt idx="1">
                    <c:v>PROBABLEMENTE SI</c:v>
                  </c:pt>
                  <c:pt idx="2">
                    <c:v>PROBABLEMENTE NO</c:v>
                  </c:pt>
                  <c:pt idx="3">
                    <c:v>DEFINITIVAMENTE NO</c:v>
                  </c:pt>
                  <c:pt idx="4">
                    <c:v>NO SABE</c:v>
                  </c:pt>
                </c:lvl>
              </c:multiLvlStrCache>
            </c:multiLvlStrRef>
          </c:cat>
          <c:val>
            <c:numRef>
              <c:f>Hoja1!$C$99:$C$103</c:f>
              <c:numCache>
                <c:formatCode>General</c:formatCode>
                <c:ptCount val="5"/>
                <c:pt idx="0">
                  <c:v>1114</c:v>
                </c:pt>
                <c:pt idx="1">
                  <c:v>280</c:v>
                </c:pt>
                <c:pt idx="2">
                  <c:v>4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87-4F17-8B13-BB6535C733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55216176"/>
        <c:axId val="555218920"/>
      </c:barChart>
      <c:catAx>
        <c:axId val="555216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18920"/>
        <c:crosses val="autoZero"/>
        <c:auto val="1"/>
        <c:lblAlgn val="ctr"/>
        <c:lblOffset val="100"/>
        <c:noMultiLvlLbl val="0"/>
      </c:catAx>
      <c:valAx>
        <c:axId val="5552189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5521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CO"/>
              <a:t>PORCENTAJE GLOBAL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5.3914260717410324E-2"/>
          <c:y val="0.17374999999999999"/>
          <c:w val="0.89019685039370078"/>
          <c:h val="0.709591353164187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Hoja1!$A$141</c:f>
              <c:strCache>
                <c:ptCount val="1"/>
                <c:pt idx="0">
                  <c:v>CRITERIO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Hoja1!$A$142:$A$148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F-40CC-9CDB-7450DF595A97}"/>
            </c:ext>
          </c:extLst>
        </c:ser>
        <c:ser>
          <c:idx val="1"/>
          <c:order val="1"/>
          <c:tx>
            <c:strRef>
              <c:f>Hoja1!$B$141</c:f>
              <c:strCache>
                <c:ptCount val="1"/>
                <c:pt idx="0">
                  <c:v>PARAMETRO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Hoja1!$B$142:$B$148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0F-40CC-9CDB-7450DF595A97}"/>
            </c:ext>
          </c:extLst>
        </c:ser>
        <c:ser>
          <c:idx val="2"/>
          <c:order val="2"/>
          <c:tx>
            <c:strRef>
              <c:f>Hoja1!$C$141</c:f>
              <c:strCache>
                <c:ptCount val="1"/>
                <c:pt idx="0">
                  <c:v>CANTIDAD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Hoja1!$C$142:$C$148</c:f>
              <c:numCache>
                <c:formatCode>General</c:formatCode>
                <c:ptCount val="7"/>
                <c:pt idx="0">
                  <c:v>1434</c:v>
                </c:pt>
                <c:pt idx="1">
                  <c:v>721</c:v>
                </c:pt>
                <c:pt idx="2">
                  <c:v>17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F-40CC-9CDB-7450DF595A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5211080"/>
        <c:axId val="555222056"/>
      </c:barChart>
      <c:catAx>
        <c:axId val="555211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22056"/>
        <c:crosses val="autoZero"/>
        <c:auto val="1"/>
        <c:lblAlgn val="ctr"/>
        <c:lblOffset val="100"/>
        <c:noMultiLvlLbl val="0"/>
      </c:catAx>
      <c:valAx>
        <c:axId val="555222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110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PORCENTAJE</a:t>
            </a:r>
            <a:r>
              <a:rPr lang="es-CO" baseline="0" dirty="0"/>
              <a:t> GLOBAL</a:t>
            </a:r>
            <a:endParaRPr lang="es-CO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Hoja2!$A$21:$A$25</c:f>
              <c:strCache>
                <c:ptCount val="5"/>
                <c:pt idx="0">
                  <c:v>DEFINITIVAMENTE SI</c:v>
                </c:pt>
                <c:pt idx="1">
                  <c:v>PROBABLEMENTE SI</c:v>
                </c:pt>
                <c:pt idx="2">
                  <c:v>PROBABLEMENTE NO</c:v>
                </c:pt>
                <c:pt idx="3">
                  <c:v>DEFINITIVAMENTE NO</c:v>
                </c:pt>
                <c:pt idx="4">
                  <c:v>NO SABE</c:v>
                </c:pt>
              </c:strCache>
            </c:strRef>
          </c:cat>
          <c:val>
            <c:numRef>
              <c:f>Hoja2!$B$21:$B$25</c:f>
              <c:numCache>
                <c:formatCode>General</c:formatCode>
                <c:ptCount val="5"/>
                <c:pt idx="0">
                  <c:v>1711</c:v>
                </c:pt>
                <c:pt idx="1">
                  <c:v>429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4-4B12-B993-6FCEF6A60E0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55215000"/>
        <c:axId val="555217352"/>
      </c:barChart>
      <c:catAx>
        <c:axId val="555215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17352"/>
        <c:crosses val="autoZero"/>
        <c:auto val="1"/>
        <c:lblAlgn val="ctr"/>
        <c:lblOffset val="100"/>
        <c:noMultiLvlLbl val="0"/>
      </c:catAx>
      <c:valAx>
        <c:axId val="5552173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55215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3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C8460-1C35-0DFC-1C36-060C683601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871C26-A97D-F955-6FE6-A6BD7C345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CF82F-A133-BA7A-A6CB-C8323742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DD774D-7A03-13CF-11F5-CA1841069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2D1095-E8E2-C3E6-9FFE-41A1CEF17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7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97DBB-4F84-421B-4B20-C0D4438AF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0B1558-D0A7-12AA-523C-9E69ADE4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F86821-E6CF-6AB6-3586-EBB65149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05DB3-6548-AB04-D007-66BFE3FC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15D062-94B0-937B-12B8-D3FFE4DC7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1243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A4C8475-A3E9-70D2-7796-51C324D8B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DA3B30-38CA-C051-ACC0-85021AFA9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05F21A-BD1E-0A13-108E-3E6DF5DD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63578-E5F0-BBF5-D356-30923D2D2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612BA8-3186-53D4-3602-47108D0A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180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B06BA0-C1DC-0C43-B398-667D78AA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8CFE6A-B149-3961-A935-CAABEDC56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27370F-CFB8-EDDC-8799-C681B9788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117D12-D232-2844-70F1-6F39E5C9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CF8E3-9769-4025-DACE-8133701CE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294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3D15AC-D13A-A88B-9428-5A33C0E29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30907F-1587-7079-8B56-4BA7CC581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40706D-3D48-3EA6-B895-DD4E0062F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EEE9F9-9B66-6C23-2BB1-20A91E38C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613CA7-EA13-9721-E06E-174A4ECA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236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243F2-5D43-25CC-12F9-A1275AD26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0B45-3706-A9EE-90CC-1C9A8D00D4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305A1B-8B62-70E6-AEC2-BD0F7E0C4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D3E9D28-F09C-4B70-FC98-32A3F5E4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3A07A4-EB1F-3DEB-DEB5-5A7A95DC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B02D86-1634-C2BE-4F29-FA01488F4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406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72FF2-D740-A457-10AE-C5406992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57A728-0D3B-9260-C11C-C36686286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0147F9-0960-4FC8-CB55-E393F13A7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DD5CB0-C86C-6F70-0D56-80B399A3B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8739803-EC2E-F51F-7F23-9DC640582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60E88FF-8DB1-B2F4-DBB3-5096F3B7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9C756A-0D73-5A96-720E-BEA7BF02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5F77B8-B875-2698-30D4-10FEC4C8D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833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D77C7-78C0-CE87-14FB-2DAD8F01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693901-2D54-B67D-7F8D-AB620184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AC7B13-BC9D-521D-BA57-73975C51B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DA73ED-0CD6-F821-EE7D-9688F73F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560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487BC0-10D2-915E-32BE-DD893ACA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9D8D34-A859-1A11-D457-93422BA8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0163E3-569A-C9A2-CDFF-80301358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0459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374C-1D8A-BCF6-3B62-70F75384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D97A54-9E2A-95A8-69C3-80160C595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6070D5-3780-B7CF-E5C2-ED7CB7FFB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A3D6B6-55EA-3128-9154-C73FAE49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7FAAB21-07C4-A49B-8F28-D93B6E9A6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ED63D8-2F22-22E2-B939-961E8CC1B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031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2D5AD-BF07-7B4A-6244-5B3086A1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1B9562F-3AC2-E082-6355-0EAD11C21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1AD7E3-B1F3-643C-5C4D-F6BE144F9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9E86D9-1E90-956F-D835-FA9708EFE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6D9C8C-4B91-34B7-7A3F-EA42FCB5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7984A1-2B9D-54EB-B1E8-BC365D88D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709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E5C5E6-790C-8B72-B899-C5B7B62A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3CD1D6-BAE7-9DA5-2BFA-890400E00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494551-D79E-2EC5-77E7-391C2CB13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88D7B-B7FA-4CFF-8F09-99B61153B6AA}" type="datetimeFigureOut">
              <a:rPr lang="es-CO" smtClean="0"/>
              <a:t>28/12/2024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E2A0FE-994D-288D-6D24-90474487D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4A064-FBD0-1931-2964-BE3AFE0A4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5564-2C58-4FB7-B909-7E6305DEDF8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847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F97D1-1B0F-C81B-5A47-F2C8E89C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538"/>
            <a:ext cx="9463088" cy="819150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Título o tema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89B417-4E5A-0E6A-1C57-D81F4414D22F}"/>
              </a:ext>
            </a:extLst>
          </p:cNvPr>
          <p:cNvSpPr txBox="1"/>
          <p:nvPr/>
        </p:nvSpPr>
        <p:spPr>
          <a:xfrm>
            <a:off x="3077737" y="123504"/>
            <a:ext cx="84637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SATISFACCIÓN TERCER TRIMESTRE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– NOVIEMBRE – DICIEMBRE, AÑO 2024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A4490-9543-4E5A-9F40-8E16F589B5C6}"/>
              </a:ext>
            </a:extLst>
          </p:cNvPr>
          <p:cNvSpPr txBox="1"/>
          <p:nvPr/>
        </p:nvSpPr>
        <p:spPr>
          <a:xfrm>
            <a:off x="1955329" y="5303567"/>
            <a:ext cx="9809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Elaborado por:  Yuri Marcela Vargas Tabares</a:t>
            </a:r>
          </a:p>
          <a:p>
            <a:pPr algn="ctr"/>
            <a:r>
              <a:rPr lang="es-CO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Líder Atención al Usuario y sus Familias – Psicóloga</a:t>
            </a:r>
          </a:p>
          <a:p>
            <a:pPr algn="ctr"/>
            <a:r>
              <a:rPr lang="es-CO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Hospital Regional de Sogamoso E.S.E</a:t>
            </a:r>
          </a:p>
        </p:txBody>
      </p:sp>
      <p:pic>
        <p:nvPicPr>
          <p:cNvPr id="7" name="Imagen 6" descr="Un letrero azul con letras blancas en un edificio&#10;&#10;Descripción generada automáticamente con confianza media">
            <a:extLst>
              <a:ext uri="{FF2B5EF4-FFF2-40B4-BE49-F238E27FC236}">
                <a16:creationId xmlns:a16="http://schemas.microsoft.com/office/drawing/2014/main" id="{8D85D7C2-8BF7-4C50-9272-6F1FD7F85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2" y="1281113"/>
            <a:ext cx="7309858" cy="367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0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066542E-6CF5-4A17-875D-73ABF670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922" y="1413030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encuestas realizadas por el mes de OCTUBRE: 440</a:t>
            </a:r>
          </a:p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encuestas realizadas por el mes de NOVIEMBRE: 765 </a:t>
            </a:r>
          </a:p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encuestas realizadas por el mes de DICIEMBRE: 927</a:t>
            </a:r>
          </a:p>
          <a:p>
            <a:pPr marL="0" indent="0" algn="ctr">
              <a:buNone/>
            </a:pPr>
            <a:endParaRPr lang="es-CO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ENCUESTAS REALIZADAS: 2.133</a:t>
            </a:r>
            <a:endParaRPr lang="es-CO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569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789B417-4E5A-0E6A-1C57-D81F4414D22F}"/>
              </a:ext>
            </a:extLst>
          </p:cNvPr>
          <p:cNvSpPr txBox="1"/>
          <p:nvPr/>
        </p:nvSpPr>
        <p:spPr>
          <a:xfrm>
            <a:off x="4059044" y="156957"/>
            <a:ext cx="8463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OBSERVACIONES GENERALES - URGENCIAS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CEB2C4-AE48-423B-9280-EF4762890047}"/>
              </a:ext>
            </a:extLst>
          </p:cNvPr>
          <p:cNvSpPr txBox="1"/>
          <p:nvPr/>
        </p:nvSpPr>
        <p:spPr>
          <a:xfrm>
            <a:off x="845976" y="1406768"/>
            <a:ext cx="111959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Sugieren elementos de aseo (Toallas y jabón) en los baños de observación.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Solicitan se priorice la atención a pacientes menores de edad.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Sugieren que no haya tanta demora para el egreso del paciente con facturación.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Sugieren que se priorice la atención a pacientes que llegan en ambulancia.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Agradecen la atención prestada por el personal asistencial por su empatía y adecuada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sugiere que desde la una de la tarde a  4 se reasigne los pacientes del consultorio del medico que salga almorzar.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Se sugiere que las revaloraciones no tenga tanta demora. </a:t>
            </a:r>
          </a:p>
          <a:p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04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F97D1-1B0F-C81B-5A47-F2C8E89C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1538"/>
            <a:ext cx="9463088" cy="819150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Título o tema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89B417-4E5A-0E6A-1C57-D81F4414D22F}"/>
              </a:ext>
            </a:extLst>
          </p:cNvPr>
          <p:cNvSpPr txBox="1"/>
          <p:nvPr/>
        </p:nvSpPr>
        <p:spPr>
          <a:xfrm>
            <a:off x="4059044" y="156957"/>
            <a:ext cx="8463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OBSERVACIONES GENERALES - HOSPITALIZACIÓN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CEB2C4-AE48-423B-9280-EF4762890047}"/>
              </a:ext>
            </a:extLst>
          </p:cNvPr>
          <p:cNvSpPr txBox="1"/>
          <p:nvPr/>
        </p:nvSpPr>
        <p:spPr>
          <a:xfrm>
            <a:off x="710265" y="1359766"/>
            <a:ext cx="11346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b="1" dirty="0">
              <a:solidFill>
                <a:schemeClr val="bg1"/>
              </a:solidFill>
            </a:endParaRPr>
          </a:p>
          <a:p>
            <a:r>
              <a:rPr lang="es-CO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CEB2C4-AE48-423B-9280-EF4762890047}"/>
              </a:ext>
            </a:extLst>
          </p:cNvPr>
          <p:cNvSpPr txBox="1"/>
          <p:nvPr/>
        </p:nvSpPr>
        <p:spPr>
          <a:xfrm>
            <a:off x="710265" y="1103286"/>
            <a:ext cx="113460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Agradecen al área de servicios generales y servicio de alimentos por su calidad y excelente preparación de los alimentos.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Presunta falta de oportunidad en el servicio de facturación referente a las salidas.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Presunta falta de humanización por parte del servicio de enfermería al no brindar una atención cordial y humanizada.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Agracen al personal de salud del servicio de Pediatría por su excelente servicio y buen trato.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Agracen al personal de salud del servicio de Uci Neonatal por su excelente servicio y buen trato.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01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789B417-4E5A-0E6A-1C57-D81F4414D22F}"/>
              </a:ext>
            </a:extLst>
          </p:cNvPr>
          <p:cNvSpPr txBox="1"/>
          <p:nvPr/>
        </p:nvSpPr>
        <p:spPr>
          <a:xfrm>
            <a:off x="3728225" y="227314"/>
            <a:ext cx="8463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OBSERVACIONES GENERALES – CONSULTA EXTERNA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CEB2C4-AE48-423B-9280-EF4762890047}"/>
              </a:ext>
            </a:extLst>
          </p:cNvPr>
          <p:cNvSpPr txBox="1"/>
          <p:nvPr/>
        </p:nvSpPr>
        <p:spPr>
          <a:xfrm>
            <a:off x="845976" y="1069833"/>
            <a:ext cx="1134602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Agilizar el tiempo de espera para la solicitud de citas medicas.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Falta de oportunidad por parte del servicio de facturación en la atención a mujeres gestantes.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Solicitud de agenda para las especialidades de fisiatría, Ortopedia y Anestesiología.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Priorizar la atención oportuna a población adulta mayor para la toma de los exámenes de laboratorio.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Demora en la facturación.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Presunta falta de oportunidad en la asignación de citas.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Agradecen a los especialistas por su atención y adecuada información.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b="1" dirty="0">
              <a:solidFill>
                <a:schemeClr val="bg1"/>
              </a:solidFill>
            </a:endParaRPr>
          </a:p>
          <a:p>
            <a:r>
              <a:rPr lang="es-CO" sz="2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85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21A99F-709F-4F25-AFFD-4447CAD3D01A}"/>
              </a:ext>
            </a:extLst>
          </p:cNvPr>
          <p:cNvSpPr txBox="1"/>
          <p:nvPr/>
        </p:nvSpPr>
        <p:spPr>
          <a:xfrm>
            <a:off x="6969513" y="680357"/>
            <a:ext cx="4638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URGENCIAS, AÑO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685022" y="1437686"/>
            <a:ext cx="10821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Como calificaría su experiencia Global respecto  a los servicios  de  Salud que ha recibido a través del hospital 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1483112" y="2218054"/>
            <a:ext cx="1210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3901842" y="2228167"/>
            <a:ext cx="14125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6343595" y="2218054"/>
            <a:ext cx="1529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ICIEMBRE</a:t>
            </a:r>
          </a:p>
        </p:txBody>
      </p:sp>
      <p:graphicFrame>
        <p:nvGraphicFramePr>
          <p:cNvPr id="26" name="Tabla 25">
            <a:extLst>
              <a:ext uri="{FF2B5EF4-FFF2-40B4-BE49-F238E27FC236}">
                <a16:creationId xmlns:a16="http://schemas.microsoft.com/office/drawing/2014/main" id="{D52DCF3E-328F-F120-DAC6-BF768A7B0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484469"/>
              </p:ext>
            </p:extLst>
          </p:nvPr>
        </p:nvGraphicFramePr>
        <p:xfrm>
          <a:off x="878186" y="2499220"/>
          <a:ext cx="2230403" cy="161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1456">
                  <a:extLst>
                    <a:ext uri="{9D8B030D-6E8A-4147-A177-3AD203B41FA5}">
                      <a16:colId xmlns:a16="http://schemas.microsoft.com/office/drawing/2014/main" val="4204100985"/>
                    </a:ext>
                  </a:extLst>
                </a:gridCol>
                <a:gridCol w="771686">
                  <a:extLst>
                    <a:ext uri="{9D8B030D-6E8A-4147-A177-3AD203B41FA5}">
                      <a16:colId xmlns:a16="http://schemas.microsoft.com/office/drawing/2014/main" val="916827189"/>
                    </a:ext>
                  </a:extLst>
                </a:gridCol>
                <a:gridCol w="677261">
                  <a:extLst>
                    <a:ext uri="{9D8B030D-6E8A-4147-A177-3AD203B41FA5}">
                      <a16:colId xmlns:a16="http://schemas.microsoft.com/office/drawing/2014/main" val="912289230"/>
                    </a:ext>
                  </a:extLst>
                </a:gridCol>
              </a:tblGrid>
              <a:tr h="1306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CRITERIO</a:t>
                      </a:r>
                      <a:endParaRPr lang="es-CO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PARAMETRO</a:t>
                      </a:r>
                      <a:endParaRPr lang="es-CO" sz="10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CANTIDAD</a:t>
                      </a:r>
                      <a:endParaRPr lang="es-CO" sz="10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948380"/>
                  </a:ext>
                </a:extLst>
              </a:tr>
              <a:tr h="1429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MUY BUENA</a:t>
                      </a:r>
                      <a:endParaRPr lang="es-CO" sz="10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9 A 10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es-CO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981139"/>
                  </a:ext>
                </a:extLst>
              </a:tr>
              <a:tr h="1429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BUENA</a:t>
                      </a:r>
                      <a:endParaRPr lang="es-CO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7 A 8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s-CO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302754"/>
                  </a:ext>
                </a:extLst>
              </a:tr>
              <a:tr h="1429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REGULAR</a:t>
                      </a:r>
                      <a:endParaRPr lang="es-CO" sz="10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5 A 6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1535448"/>
                  </a:ext>
                </a:extLst>
              </a:tr>
              <a:tr h="1429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MALA</a:t>
                      </a:r>
                      <a:endParaRPr lang="es-CO" sz="10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3 A 4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304494"/>
                  </a:ext>
                </a:extLst>
              </a:tr>
              <a:tr h="1429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MUY MALA</a:t>
                      </a:r>
                      <a:endParaRPr lang="es-CO" sz="10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1 A 2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707392"/>
                  </a:ext>
                </a:extLst>
              </a:tr>
              <a:tr h="2289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NO SABE</a:t>
                      </a:r>
                      <a:endParaRPr lang="es-CO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100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568969"/>
                  </a:ext>
                </a:extLst>
              </a:tr>
              <a:tr h="228988">
                <a:tc>
                  <a:txBody>
                    <a:bodyPr/>
                    <a:lstStyle/>
                    <a:p>
                      <a:pPr algn="l" fontAlgn="b"/>
                      <a:r>
                        <a:rPr lang="es-CO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8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000" u="none" strike="noStrike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0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es-CO" sz="10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939448"/>
                  </a:ext>
                </a:extLst>
              </a:tr>
            </a:tbl>
          </a:graphicData>
        </a:graphic>
      </p:graphicFrame>
      <p:pic>
        <p:nvPicPr>
          <p:cNvPr id="27" name="Picture 2">
            <a:extLst>
              <a:ext uri="{FF2B5EF4-FFF2-40B4-BE49-F238E27FC236}">
                <a16:creationId xmlns:a16="http://schemas.microsoft.com/office/drawing/2014/main" id="{F753F689-FF6C-8F8E-A7DA-5304AE9CC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83" y="4114659"/>
            <a:ext cx="2490593" cy="153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567561"/>
              </p:ext>
            </p:extLst>
          </p:nvPr>
        </p:nvGraphicFramePr>
        <p:xfrm>
          <a:off x="3387268" y="2518650"/>
          <a:ext cx="2381706" cy="1586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7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BUENA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BUENA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67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REGULAR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MALA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 A 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MALA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2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114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:a16="http://schemas.microsoft.com/office/drawing/2014/main" id="{FA13E695-CEF0-6F98-CF6E-77B325BF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76" y="4114659"/>
            <a:ext cx="2593984" cy="20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432510"/>
              </p:ext>
            </p:extLst>
          </p:nvPr>
        </p:nvGraphicFramePr>
        <p:xfrm>
          <a:off x="5970494" y="2504386"/>
          <a:ext cx="2452743" cy="1610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7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7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0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BUENA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BUENA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REGULAR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4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MALA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 A 4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MALA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2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7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109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7" name="Picture 2">
            <a:extLst>
              <a:ext uri="{FF2B5EF4-FFF2-40B4-BE49-F238E27FC236}">
                <a16:creationId xmlns:a16="http://schemas.microsoft.com/office/drawing/2014/main" id="{FED97D95-8F75-495B-BEB1-A6B268E76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50" y="4114659"/>
            <a:ext cx="2488546" cy="181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449919"/>
              </p:ext>
            </p:extLst>
          </p:nvPr>
        </p:nvGraphicFramePr>
        <p:xfrm>
          <a:off x="8757228" y="2228167"/>
          <a:ext cx="3331678" cy="3190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5697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21A99F-709F-4F25-AFFD-4447CAD3D01A}"/>
              </a:ext>
            </a:extLst>
          </p:cNvPr>
          <p:cNvSpPr txBox="1"/>
          <p:nvPr/>
        </p:nvSpPr>
        <p:spPr>
          <a:xfrm>
            <a:off x="7320116" y="729407"/>
            <a:ext cx="3356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URGENCIAS, AÑO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A4490-9543-4E5A-9F40-8E16F589B5C6}"/>
              </a:ext>
            </a:extLst>
          </p:cNvPr>
          <p:cNvSpPr txBox="1"/>
          <p:nvPr/>
        </p:nvSpPr>
        <p:spPr>
          <a:xfrm>
            <a:off x="1287624" y="1389489"/>
            <a:ext cx="9106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Recomendaría a sus familiares y amigos este hospital 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1234237" y="2013939"/>
            <a:ext cx="1336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CTUBRE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3912993" y="2013939"/>
            <a:ext cx="1529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6555599" y="2054718"/>
            <a:ext cx="1529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E27C04E-2051-CA0E-3478-0E6F4AF39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337735"/>
              </p:ext>
            </p:extLst>
          </p:nvPr>
        </p:nvGraphicFramePr>
        <p:xfrm>
          <a:off x="642092" y="2362671"/>
          <a:ext cx="2443714" cy="139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286">
                  <a:extLst>
                    <a:ext uri="{9D8B030D-6E8A-4147-A177-3AD203B41FA5}">
                      <a16:colId xmlns:a16="http://schemas.microsoft.com/office/drawing/2014/main" val="688466771"/>
                    </a:ext>
                  </a:extLst>
                </a:gridCol>
                <a:gridCol w="706170">
                  <a:extLst>
                    <a:ext uri="{9D8B030D-6E8A-4147-A177-3AD203B41FA5}">
                      <a16:colId xmlns:a16="http://schemas.microsoft.com/office/drawing/2014/main" val="1177805902"/>
                    </a:ext>
                  </a:extLst>
                </a:gridCol>
                <a:gridCol w="606258">
                  <a:extLst>
                    <a:ext uri="{9D8B030D-6E8A-4147-A177-3AD203B41FA5}">
                      <a16:colId xmlns:a16="http://schemas.microsoft.com/office/drawing/2014/main" val="1245278204"/>
                    </a:ext>
                  </a:extLst>
                </a:gridCol>
              </a:tblGrid>
              <a:tr h="20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4221974"/>
                  </a:ext>
                </a:extLst>
              </a:tr>
              <a:tr h="20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DEFINITIVAMENTE SI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</a:t>
                      </a:r>
                      <a:endParaRPr lang="es-CO" sz="9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6441640"/>
                  </a:ext>
                </a:extLst>
              </a:tr>
              <a:tr h="20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PROBABLEMENTE SI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7152464"/>
                  </a:ext>
                </a:extLst>
              </a:tr>
              <a:tr h="204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PROBABLEMENTE NO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5664665"/>
                  </a:ext>
                </a:extLst>
              </a:tr>
              <a:tr h="190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DEFINITIVAMENTE NO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A 4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85437"/>
                  </a:ext>
                </a:extLst>
              </a:tr>
              <a:tr h="191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448317"/>
                  </a:ext>
                </a:extLst>
              </a:tr>
              <a:tr h="191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128</a:t>
                      </a:r>
                      <a:endParaRPr lang="es-CO" sz="9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0293172"/>
                  </a:ext>
                </a:extLst>
              </a:tr>
            </a:tbl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2AC57865-90DC-0ACD-3644-2BF15A34A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2" y="3795535"/>
            <a:ext cx="2532909" cy="168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4A2EF170-2231-A240-18D8-2C23EFDCA3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298134"/>
              </p:ext>
            </p:extLst>
          </p:nvPr>
        </p:nvGraphicFramePr>
        <p:xfrm>
          <a:off x="3183514" y="2359999"/>
          <a:ext cx="2657449" cy="1450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378">
                  <a:extLst>
                    <a:ext uri="{9D8B030D-6E8A-4147-A177-3AD203B41FA5}">
                      <a16:colId xmlns:a16="http://schemas.microsoft.com/office/drawing/2014/main" val="424705133"/>
                    </a:ext>
                  </a:extLst>
                </a:gridCol>
                <a:gridCol w="712694">
                  <a:extLst>
                    <a:ext uri="{9D8B030D-6E8A-4147-A177-3AD203B41FA5}">
                      <a16:colId xmlns:a16="http://schemas.microsoft.com/office/drawing/2014/main" val="4160330942"/>
                    </a:ext>
                  </a:extLst>
                </a:gridCol>
                <a:gridCol w="793377">
                  <a:extLst>
                    <a:ext uri="{9D8B030D-6E8A-4147-A177-3AD203B41FA5}">
                      <a16:colId xmlns:a16="http://schemas.microsoft.com/office/drawing/2014/main" val="3903363320"/>
                    </a:ext>
                  </a:extLst>
                </a:gridCol>
              </a:tblGrid>
              <a:tr h="315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7971436"/>
                  </a:ext>
                </a:extLst>
              </a:tr>
              <a:tr h="183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SI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2775473"/>
                  </a:ext>
                </a:extLst>
              </a:tr>
              <a:tr h="20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SI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336556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NO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200595"/>
                  </a:ext>
                </a:extLst>
              </a:tr>
              <a:tr h="146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NO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1352691"/>
                  </a:ext>
                </a:extLst>
              </a:tr>
              <a:tr h="1755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1993533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114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0716388"/>
                  </a:ext>
                </a:extLst>
              </a:tr>
            </a:tbl>
          </a:graphicData>
        </a:graphic>
      </p:graphicFrame>
      <p:pic>
        <p:nvPicPr>
          <p:cNvPr id="14" name="Picture 2">
            <a:extLst>
              <a:ext uri="{FF2B5EF4-FFF2-40B4-BE49-F238E27FC236}">
                <a16:creationId xmlns:a16="http://schemas.microsoft.com/office/drawing/2014/main" id="{ABAB271F-CCC7-A222-75F0-FB1AC63A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69" y="3795535"/>
            <a:ext cx="2634694" cy="196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70206"/>
              </p:ext>
            </p:extLst>
          </p:nvPr>
        </p:nvGraphicFramePr>
        <p:xfrm>
          <a:off x="5964204" y="2352493"/>
          <a:ext cx="2711823" cy="14178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2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4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2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SI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99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SI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NO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NO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4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8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109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:a16="http://schemas.microsoft.com/office/drawing/2014/main" id="{6BA032B9-0BB8-418B-89DE-A86E12833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131" y="3795535"/>
            <a:ext cx="2760078" cy="210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901999"/>
              </p:ext>
            </p:extLst>
          </p:nvPr>
        </p:nvGraphicFramePr>
        <p:xfrm>
          <a:off x="8797108" y="2054718"/>
          <a:ext cx="3394892" cy="259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4895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21A99F-709F-4F25-AFFD-4447CAD3D01A}"/>
              </a:ext>
            </a:extLst>
          </p:cNvPr>
          <p:cNvSpPr txBox="1"/>
          <p:nvPr/>
        </p:nvSpPr>
        <p:spPr>
          <a:xfrm>
            <a:off x="6280658" y="654714"/>
            <a:ext cx="3936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HOSPITALIZACIÓN, AÑO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729627" y="1260839"/>
            <a:ext cx="10821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Como calificaría su experiencia Global respecto  a los servicios  de  Salud que ha recibido a través del hospital 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1261285" y="2257975"/>
            <a:ext cx="1245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3698196" y="2217962"/>
            <a:ext cx="1497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6280658" y="2174740"/>
            <a:ext cx="1529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  <a:endParaRPr lang="es-CO" sz="16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EB8A0FFB-4052-83A4-E825-46585BB4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95" y="4141401"/>
            <a:ext cx="2375844" cy="16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372881"/>
              </p:ext>
            </p:extLst>
          </p:nvPr>
        </p:nvGraphicFramePr>
        <p:xfrm>
          <a:off x="729627" y="2574729"/>
          <a:ext cx="2119257" cy="1492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0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BUENA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BUENA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REGULAR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MALA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 A 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MALA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2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115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B3ABB1ED-0ABF-19D6-CC4C-BB9ADD267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243897"/>
              </p:ext>
            </p:extLst>
          </p:nvPr>
        </p:nvGraphicFramePr>
        <p:xfrm>
          <a:off x="3283752" y="2513294"/>
          <a:ext cx="2159617" cy="1589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880">
                  <a:extLst>
                    <a:ext uri="{9D8B030D-6E8A-4147-A177-3AD203B41FA5}">
                      <a16:colId xmlns:a16="http://schemas.microsoft.com/office/drawing/2014/main" val="3937440658"/>
                    </a:ext>
                  </a:extLst>
                </a:gridCol>
                <a:gridCol w="699247">
                  <a:extLst>
                    <a:ext uri="{9D8B030D-6E8A-4147-A177-3AD203B41FA5}">
                      <a16:colId xmlns:a16="http://schemas.microsoft.com/office/drawing/2014/main" val="2424074644"/>
                    </a:ext>
                  </a:extLst>
                </a:gridCol>
                <a:gridCol w="688490">
                  <a:extLst>
                    <a:ext uri="{9D8B030D-6E8A-4147-A177-3AD203B41FA5}">
                      <a16:colId xmlns:a16="http://schemas.microsoft.com/office/drawing/2014/main" val="362077630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0797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BUENA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94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0850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BUENA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23836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REGULAR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3862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MALA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 A 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839618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MALA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2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6838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546670"/>
                  </a:ext>
                </a:extLst>
              </a:tr>
              <a:tr h="1250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134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289264"/>
                  </a:ext>
                </a:extLst>
              </a:tr>
            </a:tbl>
          </a:graphicData>
        </a:graphic>
      </p:graphicFrame>
      <p:pic>
        <p:nvPicPr>
          <p:cNvPr id="20" name="Picture 2">
            <a:extLst>
              <a:ext uri="{FF2B5EF4-FFF2-40B4-BE49-F238E27FC236}">
                <a16:creationId xmlns:a16="http://schemas.microsoft.com/office/drawing/2014/main" id="{6BA4E250-7542-0057-1FAA-4EF6E6419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73" y="4141401"/>
            <a:ext cx="2402562" cy="201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9798"/>
              </p:ext>
            </p:extLst>
          </p:nvPr>
        </p:nvGraphicFramePr>
        <p:xfrm>
          <a:off x="5787614" y="2513294"/>
          <a:ext cx="2355925" cy="1531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8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3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BUENA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84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BUENA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58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REGULAR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MALA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 A 4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2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MALA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2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2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143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2" name="Picture 2">
            <a:extLst>
              <a:ext uri="{FF2B5EF4-FFF2-40B4-BE49-F238E27FC236}">
                <a16:creationId xmlns:a16="http://schemas.microsoft.com/office/drawing/2014/main" id="{BF44F8B9-D3CF-4115-B9A6-375EE4A4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98" y="4141401"/>
            <a:ext cx="2701554" cy="184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76844"/>
              </p:ext>
            </p:extLst>
          </p:nvPr>
        </p:nvGraphicFramePr>
        <p:xfrm>
          <a:off x="8395952" y="2257974"/>
          <a:ext cx="3679507" cy="293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9145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21A99F-709F-4F25-AFFD-4447CAD3D01A}"/>
              </a:ext>
            </a:extLst>
          </p:cNvPr>
          <p:cNvSpPr txBox="1"/>
          <p:nvPr/>
        </p:nvSpPr>
        <p:spPr>
          <a:xfrm>
            <a:off x="6531673" y="712149"/>
            <a:ext cx="4081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HOSPITALIZACIÓN, AÑO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A4490-9543-4E5A-9F40-8E16F589B5C6}"/>
              </a:ext>
            </a:extLst>
          </p:cNvPr>
          <p:cNvSpPr txBox="1"/>
          <p:nvPr/>
        </p:nvSpPr>
        <p:spPr>
          <a:xfrm>
            <a:off x="1506341" y="1313205"/>
            <a:ext cx="9106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Recomendaría a sus familiares y amigos este hospital 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822954" y="1854862"/>
            <a:ext cx="1241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3355762" y="1804972"/>
            <a:ext cx="1621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6149037" y="1780608"/>
            <a:ext cx="1529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071202"/>
              </p:ext>
            </p:extLst>
          </p:nvPr>
        </p:nvGraphicFramePr>
        <p:xfrm>
          <a:off x="314008" y="2119162"/>
          <a:ext cx="2465197" cy="1436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2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0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3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1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SI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83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SI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8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NO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8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NO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115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" name="Picture 2">
            <a:extLst>
              <a:ext uri="{FF2B5EF4-FFF2-40B4-BE49-F238E27FC236}">
                <a16:creationId xmlns:a16="http://schemas.microsoft.com/office/drawing/2014/main" id="{472F253B-DAEE-26B6-536E-285AEE47B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9" y="3607644"/>
            <a:ext cx="2638371" cy="162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9498208"/>
              </p:ext>
            </p:extLst>
          </p:nvPr>
        </p:nvGraphicFramePr>
        <p:xfrm>
          <a:off x="2856830" y="2086967"/>
          <a:ext cx="2582276" cy="15451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SI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116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SI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NO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NO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134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2" name="Picture 2">
            <a:extLst>
              <a:ext uri="{FF2B5EF4-FFF2-40B4-BE49-F238E27FC236}">
                <a16:creationId xmlns:a16="http://schemas.microsoft.com/office/drawing/2014/main" id="{307D3D53-A4E2-63C1-FB9A-32ECEB951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51" y="3715220"/>
            <a:ext cx="2836573" cy="192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1372"/>
              </p:ext>
            </p:extLst>
          </p:nvPr>
        </p:nvGraphicFramePr>
        <p:xfrm>
          <a:off x="5668384" y="2119162"/>
          <a:ext cx="2711824" cy="1497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4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SI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115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SI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NO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NO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4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143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4" name="Picture 2">
            <a:extLst>
              <a:ext uri="{FF2B5EF4-FFF2-40B4-BE49-F238E27FC236}">
                <a16:creationId xmlns:a16="http://schemas.microsoft.com/office/drawing/2014/main" id="{470017A7-B80E-4C98-9ED8-E9D34766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456" y="3667519"/>
            <a:ext cx="2816456" cy="202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0732800"/>
              </p:ext>
            </p:extLst>
          </p:nvPr>
        </p:nvGraphicFramePr>
        <p:xfrm>
          <a:off x="8673353" y="1854862"/>
          <a:ext cx="3460194" cy="337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9201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21A99F-709F-4F25-AFFD-4447CAD3D01A}"/>
              </a:ext>
            </a:extLst>
          </p:cNvPr>
          <p:cNvSpPr txBox="1"/>
          <p:nvPr/>
        </p:nvSpPr>
        <p:spPr>
          <a:xfrm>
            <a:off x="6569602" y="793523"/>
            <a:ext cx="4371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CONSULTA EXTERNA, AÑO 2024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617722" y="1265546"/>
            <a:ext cx="10821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Como calificaría su experiencia Global respecto  a los servicios  de  Salud que ha recibido a través del hospital 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736056" y="2050128"/>
            <a:ext cx="12822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3247671" y="1984844"/>
            <a:ext cx="1460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5611060" y="1984844"/>
            <a:ext cx="1529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126662"/>
              </p:ext>
            </p:extLst>
          </p:nvPr>
        </p:nvGraphicFramePr>
        <p:xfrm>
          <a:off x="318887" y="2323398"/>
          <a:ext cx="2256964" cy="1617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4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BUENA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114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3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BUENA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92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REGULAR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1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MALA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 A 4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6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MALA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2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2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0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207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5" name="Picture 4">
            <a:extLst>
              <a:ext uri="{FF2B5EF4-FFF2-40B4-BE49-F238E27FC236}">
                <a16:creationId xmlns:a16="http://schemas.microsoft.com/office/drawing/2014/main" id="{71B27010-FD1B-0805-A6F7-F891FDFEE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9" y="4092819"/>
            <a:ext cx="2221889" cy="16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17895"/>
              </p:ext>
            </p:extLst>
          </p:nvPr>
        </p:nvGraphicFramePr>
        <p:xfrm>
          <a:off x="2892911" y="2348688"/>
          <a:ext cx="2254046" cy="1649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BUENA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379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BUENA</a:t>
                      </a: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7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REGULAR</a:t>
                      </a: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0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MALA</a:t>
                      </a: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 A 4</a:t>
                      </a: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MALA</a:t>
                      </a: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2</a:t>
                      </a: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10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517</a:t>
                      </a:r>
                      <a:endParaRPr lang="es-CO" sz="10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7" name="Picture 2">
            <a:extLst>
              <a:ext uri="{FF2B5EF4-FFF2-40B4-BE49-F238E27FC236}">
                <a16:creationId xmlns:a16="http://schemas.microsoft.com/office/drawing/2014/main" id="{6076D168-095F-EBCD-0F03-59E8AF50A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69" y="4092819"/>
            <a:ext cx="2413676" cy="19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371043"/>
              </p:ext>
            </p:extLst>
          </p:nvPr>
        </p:nvGraphicFramePr>
        <p:xfrm>
          <a:off x="5453937" y="2323398"/>
          <a:ext cx="2485912" cy="1634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3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BUENA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487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BUENA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183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REGULAR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MALA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 A 4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8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MUY MALA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2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6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675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:a16="http://schemas.microsoft.com/office/drawing/2014/main" id="{A221F527-2924-467E-B0F3-E1A973FE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876" y="4092819"/>
            <a:ext cx="2654269" cy="197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81861"/>
              </p:ext>
            </p:extLst>
          </p:nvPr>
        </p:nvGraphicFramePr>
        <p:xfrm>
          <a:off x="8061477" y="2057838"/>
          <a:ext cx="3835730" cy="2996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91496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A21A99F-709F-4F25-AFFD-4447CAD3D01A}"/>
              </a:ext>
            </a:extLst>
          </p:cNvPr>
          <p:cNvSpPr txBox="1"/>
          <p:nvPr/>
        </p:nvSpPr>
        <p:spPr>
          <a:xfrm>
            <a:off x="6190294" y="795246"/>
            <a:ext cx="4360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CONSULTA EXTERNA, AÑO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FBA4490-9543-4E5A-9F40-8E16F589B5C6}"/>
              </a:ext>
            </a:extLst>
          </p:cNvPr>
          <p:cNvSpPr txBox="1"/>
          <p:nvPr/>
        </p:nvSpPr>
        <p:spPr>
          <a:xfrm>
            <a:off x="1443742" y="1456396"/>
            <a:ext cx="9106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Recomendaría a sus familiares y amigos este hospital 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883148" y="1978475"/>
            <a:ext cx="138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OCTUBRE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3560057" y="1928493"/>
            <a:ext cx="1528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NOVIEMBRE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6190294" y="1948269"/>
            <a:ext cx="1529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844542"/>
              </p:ext>
            </p:extLst>
          </p:nvPr>
        </p:nvGraphicFramePr>
        <p:xfrm>
          <a:off x="346664" y="2317029"/>
          <a:ext cx="2491298" cy="1535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SI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114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SI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93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NO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NO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3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207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932719F4-5568-C8D1-A942-D7B8440B2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5" y="3926542"/>
            <a:ext cx="2470050" cy="17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76649"/>
              </p:ext>
            </p:extLst>
          </p:nvPr>
        </p:nvGraphicFramePr>
        <p:xfrm>
          <a:off x="2977933" y="2317029"/>
          <a:ext cx="2702105" cy="1538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SI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435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SI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NO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NO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4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kern="1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517</a:t>
                      </a:r>
                      <a:endParaRPr lang="es-CO" sz="90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" name="Picture 2">
            <a:extLst>
              <a:ext uri="{FF2B5EF4-FFF2-40B4-BE49-F238E27FC236}">
                <a16:creationId xmlns:a16="http://schemas.microsoft.com/office/drawing/2014/main" id="{6C24D9E0-5E87-4BA4-4660-BDDA4E526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28" y="3926542"/>
            <a:ext cx="2639210" cy="21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92234"/>
              </p:ext>
            </p:extLst>
          </p:nvPr>
        </p:nvGraphicFramePr>
        <p:xfrm>
          <a:off x="5787614" y="2317027"/>
          <a:ext cx="2452744" cy="1609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1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0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CRITERIO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PARAMETRO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CANTIDAD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SI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9 A 10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565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SI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7 A 8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107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PROBABLEMENTE NO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5 A 6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DEFINITIVAMENTE NO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1 A 4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NO SABE</a:t>
                      </a: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O" sz="900">
                        <a:solidFill>
                          <a:sysClr val="windowText" lastClr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675</a:t>
                      </a:r>
                      <a:endParaRPr lang="es-CO" sz="9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3" name="Picture 4">
            <a:extLst>
              <a:ext uri="{FF2B5EF4-FFF2-40B4-BE49-F238E27FC236}">
                <a16:creationId xmlns:a16="http://schemas.microsoft.com/office/drawing/2014/main" id="{3401E75B-7321-47ED-B68B-4B126999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50" y="3926542"/>
            <a:ext cx="2562937" cy="18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8305617"/>
              </p:ext>
            </p:extLst>
          </p:nvPr>
        </p:nvGraphicFramePr>
        <p:xfrm>
          <a:off x="8323798" y="2147751"/>
          <a:ext cx="3765283" cy="324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7307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818837" y="768613"/>
            <a:ext cx="10821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Como calificaría su experiencia Global respecto  a los servicios  de  Salud que ha recibido a través del hospital ?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862745"/>
              </p:ext>
            </p:extLst>
          </p:nvPr>
        </p:nvGraphicFramePr>
        <p:xfrm>
          <a:off x="2897579" y="1686297"/>
          <a:ext cx="7552707" cy="374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1952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29C09025-BADB-4AAB-B4EF-A18A60C48669}"/>
              </a:ext>
            </a:extLst>
          </p:cNvPr>
          <p:cNvSpPr txBox="1"/>
          <p:nvPr/>
        </p:nvSpPr>
        <p:spPr>
          <a:xfrm>
            <a:off x="818837" y="768613"/>
            <a:ext cx="10821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</a:t>
            </a:r>
            <a:r>
              <a:rPr lang="es-CO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Recomendaría a sus familiares y amigos este hospital </a:t>
            </a:r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86104"/>
              </p:ext>
            </p:extLst>
          </p:nvPr>
        </p:nvGraphicFramePr>
        <p:xfrm>
          <a:off x="3445667" y="1591294"/>
          <a:ext cx="7052119" cy="397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174555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2510</TotalTime>
  <Words>1156</Words>
  <Application>Microsoft Office PowerPoint</Application>
  <PresentationFormat>Panorámica</PresentationFormat>
  <Paragraphs>470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Wingdings</vt:lpstr>
      <vt:lpstr>Tema de Office</vt:lpstr>
      <vt:lpstr>Título o 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 o tema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o tema</dc:title>
  <dc:creator>USER</dc:creator>
  <cp:lastModifiedBy>Ledys Medrano</cp:lastModifiedBy>
  <cp:revision>42</cp:revision>
  <dcterms:created xsi:type="dcterms:W3CDTF">2024-06-18T23:21:16Z</dcterms:created>
  <dcterms:modified xsi:type="dcterms:W3CDTF">2024-12-29T22:49:36Z</dcterms:modified>
</cp:coreProperties>
</file>